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42"/>
  </p:notesMasterIdLst>
  <p:sldIdLst>
    <p:sldId id="256" r:id="rId5"/>
    <p:sldId id="263" r:id="rId6"/>
    <p:sldId id="303" r:id="rId7"/>
    <p:sldId id="257" r:id="rId8"/>
    <p:sldId id="527" r:id="rId9"/>
    <p:sldId id="294" r:id="rId10"/>
    <p:sldId id="290" r:id="rId11"/>
    <p:sldId id="536" r:id="rId12"/>
    <p:sldId id="538" r:id="rId13"/>
    <p:sldId id="534" r:id="rId14"/>
    <p:sldId id="295" r:id="rId15"/>
    <p:sldId id="298" r:id="rId16"/>
    <p:sldId id="531" r:id="rId17"/>
    <p:sldId id="532" r:id="rId18"/>
    <p:sldId id="533" r:id="rId19"/>
    <p:sldId id="535" r:id="rId20"/>
    <p:sldId id="296" r:id="rId21"/>
    <p:sldId id="537" r:id="rId22"/>
    <p:sldId id="297" r:id="rId23"/>
    <p:sldId id="299" r:id="rId24"/>
    <p:sldId id="300" r:id="rId25"/>
    <p:sldId id="291" r:id="rId26"/>
    <p:sldId id="292" r:id="rId27"/>
    <p:sldId id="305" r:id="rId28"/>
    <p:sldId id="528" r:id="rId29"/>
    <p:sldId id="529" r:id="rId30"/>
    <p:sldId id="530" r:id="rId31"/>
    <p:sldId id="260" r:id="rId32"/>
    <p:sldId id="261" r:id="rId33"/>
    <p:sldId id="262" r:id="rId34"/>
    <p:sldId id="264" r:id="rId35"/>
    <p:sldId id="288" r:id="rId36"/>
    <p:sldId id="293" r:id="rId37"/>
    <p:sldId id="301" r:id="rId38"/>
    <p:sldId id="289" r:id="rId39"/>
    <p:sldId id="302" r:id="rId40"/>
    <p:sldId id="28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3"/>
            <p14:sldId id="303"/>
            <p14:sldId id="257"/>
            <p14:sldId id="527"/>
            <p14:sldId id="294"/>
            <p14:sldId id="290"/>
            <p14:sldId id="536"/>
            <p14:sldId id="538"/>
            <p14:sldId id="534"/>
            <p14:sldId id="295"/>
            <p14:sldId id="298"/>
            <p14:sldId id="531"/>
            <p14:sldId id="532"/>
            <p14:sldId id="533"/>
            <p14:sldId id="535"/>
            <p14:sldId id="296"/>
            <p14:sldId id="537"/>
            <p14:sldId id="297"/>
            <p14:sldId id="299"/>
            <p14:sldId id="300"/>
            <p14:sldId id="291"/>
            <p14:sldId id="292"/>
            <p14:sldId id="305"/>
            <p14:sldId id="528"/>
            <p14:sldId id="529"/>
            <p14:sldId id="530"/>
            <p14:sldId id="260"/>
            <p14:sldId id="261"/>
            <p14:sldId id="262"/>
            <p14:sldId id="264"/>
          </p14:sldIdLst>
        </p14:section>
        <p14:section name="RPC" id="{AFE9DFB5-F08C-4A7F-99B5-5C4FD8F8FA0C}">
          <p14:sldIdLst>
            <p14:sldId id="288"/>
            <p14:sldId id="293"/>
            <p14:sldId id="301"/>
            <p14:sldId id="289"/>
            <p14:sldId id="30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67" d="100"/>
          <a:sy n="67" d="100"/>
        </p:scale>
        <p:origin x="12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088C26-F2EE-4531-A8A2-E8EE44056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44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5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9"/>
            <a:ext cx="12193160" cy="3518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1" y="5448694"/>
            <a:ext cx="4128940" cy="1156470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br>
              <a:rPr lang="en-US" sz="18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95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FFA8C-0B63-40B6-A827-BFFE5D75F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207" y="2608086"/>
            <a:ext cx="11655840" cy="899665"/>
          </a:xfrm>
        </p:spPr>
        <p:txBody>
          <a:bodyPr/>
          <a:lstStyle>
            <a:lvl1pPr>
              <a:defRPr sz="33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327309-25BC-4FEC-AA25-95EAC43188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49" y="4140201"/>
            <a:ext cx="5708651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14E97332-416C-4B69-B813-A32DF4A8DB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5" y="5753458"/>
            <a:ext cx="2955148" cy="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6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9859116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5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圖片 3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7D346AA-B262-452D-8D6C-7F3B61A1A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" y="6274521"/>
            <a:ext cx="1804577" cy="5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4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  <p:sldLayoutId id="2147483756" r:id="rId17"/>
    <p:sldLayoutId id="2147483757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0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設計上的挑戰 </a:t>
            </a:r>
            <a:r>
              <a:rPr lang="en-US" altLang="zh-TW" dirty="0"/>
              <a:t>(</a:t>
            </a:r>
            <a:r>
              <a:rPr lang="zh-TW" altLang="en-US" dirty="0"/>
              <a:t>架構</a:t>
            </a:r>
            <a:r>
              <a:rPr lang="en-US" altLang="zh-TW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5A8B8D-BE27-4D9B-8717-428D137F12A2}"/>
              </a:ext>
            </a:extLst>
          </p:cNvPr>
          <p:cNvSpPr txBox="1"/>
          <p:nvPr/>
        </p:nvSpPr>
        <p:spPr>
          <a:xfrm>
            <a:off x="2571750" y="5932170"/>
            <a:ext cx="760150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http://howtocookmicroservices.com/communication/</a:t>
            </a: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50" name="Picture 2" descr="service choreogrpahy">
            <a:extLst>
              <a:ext uri="{FF2B5EF4-FFF2-40B4-BE49-F238E27FC236}">
                <a16:creationId xmlns:a16="http://schemas.microsoft.com/office/drawing/2014/main" id="{1E3EC4B2-045E-429D-8503-01E9E4E3C1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84040" y="368348"/>
            <a:ext cx="5334987" cy="523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5416169" y="4719417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5416169" y="368348"/>
            <a:ext cx="6685830" cy="427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55B963-4F93-45D4-8F85-C3418829F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598" t="4976" r="1968" b="32039"/>
          <a:stretch/>
        </p:blipFill>
        <p:spPr>
          <a:xfrm>
            <a:off x="1760220" y="2160270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23" t="11972" r="36843" b="12447"/>
          <a:stretch/>
        </p:blipFill>
        <p:spPr>
          <a:xfrm>
            <a:off x="7539326" y="2171856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/>
          <p:nvPr/>
        </p:nvCxnSpPr>
        <p:spPr>
          <a:xfrm rot="10800000" flipV="1">
            <a:off x="5086351" y="3543300"/>
            <a:ext cx="1216109" cy="754380"/>
          </a:xfrm>
          <a:prstGeom prst="bentConnector3">
            <a:avLst>
              <a:gd name="adj1" fmla="val 13458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A18851B3-EC10-42F1-93D2-CCE8ED43E5F6}"/>
              </a:ext>
            </a:extLst>
          </p:cNvPr>
          <p:cNvCxnSpPr/>
          <p:nvPr/>
        </p:nvCxnSpPr>
        <p:spPr>
          <a:xfrm rot="10800000" flipV="1">
            <a:off x="3870241" y="4627548"/>
            <a:ext cx="1216109" cy="754380"/>
          </a:xfrm>
          <a:prstGeom prst="bentConnector3">
            <a:avLst>
              <a:gd name="adj1" fmla="val 134589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71650"/>
            <a:ext cx="3611880" cy="1332397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5497830" y="32297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3223260" y="4360363"/>
            <a:ext cx="6183630" cy="1586526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(Callback) Queue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With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zh-TW" altLang="en-US" dirty="0"/>
              <a:t>實作範例 </a:t>
            </a:r>
            <a:r>
              <a:rPr lang="en-US" altLang="zh-TW" dirty="0"/>
              <a:t>(.NET Standard 2.0)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Must: Allow Multiple Workers</a:t>
            </a:r>
          </a:p>
          <a:p>
            <a:pPr lvl="1"/>
            <a:r>
              <a:rPr lang="en-US" altLang="zh-TW" dirty="0"/>
              <a:t>Must: One Client, Multiple RPC-Call, Consumed By Multiple Worker.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</a:t>
            </a:r>
            <a:r>
              <a:rPr lang="en-US" altLang="zh-TW"/>
              <a:t>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4589270"/>
          </a:xfrm>
        </p:spPr>
        <p:txBody>
          <a:bodyPr/>
          <a:lstStyle/>
          <a:p>
            <a:r>
              <a:rPr lang="en-US" altLang="zh-TW" dirty="0"/>
              <a:t>Worker (single thread)</a:t>
            </a:r>
          </a:p>
          <a:p>
            <a:r>
              <a:rPr lang="en-US" dirty="0"/>
              <a:t>Worker (multiple threads)</a:t>
            </a:r>
          </a:p>
          <a:p>
            <a:endParaRPr lang="en-US" dirty="0"/>
          </a:p>
          <a:p>
            <a:r>
              <a:rPr lang="en-US" dirty="0" err="1"/>
              <a:t>RabbitMQ</a:t>
            </a:r>
            <a:r>
              <a:rPr lang="en-US" dirty="0"/>
              <a:t> – Connection, Channel, Consumer</a:t>
            </a:r>
          </a:p>
          <a:p>
            <a:r>
              <a:rPr lang="en-US" dirty="0"/>
              <a:t>Best Practice</a:t>
            </a:r>
          </a:p>
          <a:p>
            <a:endParaRPr 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Design</a:t>
            </a:r>
          </a:p>
        </p:txBody>
      </p:sp>
    </p:spTree>
    <p:extLst>
      <p:ext uri="{BB962C8B-B14F-4D97-AF65-F5344CB8AC3E}">
        <p14:creationId xmlns:p14="http://schemas.microsoft.com/office/powerpoint/2010/main" val="24972077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89270"/>
          </a:xfrm>
        </p:spPr>
        <p:txBody>
          <a:bodyPr/>
          <a:lstStyle/>
          <a:p>
            <a:r>
              <a:rPr lang="en-US" dirty="0"/>
              <a:t>Async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en-US" dirty="0"/>
              <a:t>Reliable?	Using: Message Queue</a:t>
            </a:r>
          </a:p>
          <a:p>
            <a:r>
              <a:rPr lang="en-US" dirty="0"/>
              <a:t>Sync?		Using: Http / Rest</a:t>
            </a:r>
            <a:r>
              <a:rPr lang="zh-TW" altLang="en-US" dirty="0"/>
              <a:t> </a:t>
            </a:r>
            <a:r>
              <a:rPr lang="en-US" dirty="0"/>
              <a:t>API</a:t>
            </a:r>
          </a:p>
          <a:p>
            <a:r>
              <a:rPr lang="en-US" dirty="0"/>
              <a:t>No Peek Loading?</a:t>
            </a:r>
            <a:br>
              <a:rPr lang="en-US" dirty="0"/>
            </a:br>
            <a:r>
              <a:rPr lang="en-US" dirty="0"/>
              <a:t>			Using: Message Queue</a:t>
            </a:r>
          </a:p>
          <a:p>
            <a:endParaRPr lang="en-US" dirty="0"/>
          </a:p>
          <a:p>
            <a:r>
              <a:rPr lang="en-US" dirty="0"/>
              <a:t>If you want all together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(Micro)Services Communication…</a:t>
            </a:r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4239430"/>
          </a:xfrm>
        </p:spPr>
        <p:txBody>
          <a:bodyPr/>
          <a:lstStyle/>
          <a:p>
            <a:r>
              <a:rPr lang="en-US" dirty="0" err="1"/>
              <a:t>CorrelationId</a:t>
            </a:r>
            <a:endParaRPr lang="en-US" dirty="0"/>
          </a:p>
          <a:p>
            <a:r>
              <a:rPr lang="en-US" dirty="0"/>
              <a:t>Reply Queue</a:t>
            </a:r>
          </a:p>
          <a:p>
            <a:endParaRPr lang="en-US" dirty="0"/>
          </a:p>
          <a:p>
            <a:r>
              <a:rPr lang="en-US" dirty="0" err="1"/>
              <a:t>Offical</a:t>
            </a:r>
            <a:r>
              <a:rPr lang="en-US" dirty="0"/>
              <a:t> Guideline</a:t>
            </a:r>
          </a:p>
          <a:p>
            <a:pPr lvl="1"/>
            <a:r>
              <a:rPr lang="en-US" dirty="0"/>
              <a:t>RPC </a:t>
            </a:r>
            <a:r>
              <a:rPr lang="en-US" dirty="0" err="1"/>
              <a:t>Toturials</a:t>
            </a:r>
            <a:r>
              <a:rPr lang="en-US" dirty="0"/>
              <a:t> (6)</a:t>
            </a:r>
          </a:p>
          <a:p>
            <a:pPr lvl="1"/>
            <a:r>
              <a:rPr lang="en-US" dirty="0" err="1"/>
              <a:t>RabbitMQ</a:t>
            </a:r>
            <a:r>
              <a:rPr lang="en-US" dirty="0"/>
              <a:t> Request-Response Pattern</a:t>
            </a:r>
          </a:p>
          <a:p>
            <a:pPr lvl="1"/>
            <a:r>
              <a:rPr lang="en-US" dirty="0" err="1"/>
              <a:t>RabbitMQ</a:t>
            </a:r>
            <a:r>
              <a:rPr lang="en-US" dirty="0"/>
              <a:t> Features: Direct Reply-</a:t>
            </a:r>
            <a:r>
              <a:rPr lang="en-US" altLang="zh-TW" dirty="0"/>
              <a:t>To</a:t>
            </a:r>
            <a:br>
              <a:rPr lang="en-US" altLang="zh-TW" dirty="0"/>
            </a:br>
            <a:r>
              <a:rPr lang="en-US" altLang="zh-TW" dirty="0"/>
              <a:t>https://www.rabbitmq.com/direct-reply-to.html</a:t>
            </a:r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 Client Design</a:t>
            </a:r>
          </a:p>
        </p:txBody>
      </p:sp>
      <p:sp>
        <p:nvSpPr>
          <p:cNvPr id="4" name="矩形 3"/>
          <p:cNvSpPr/>
          <p:nvPr/>
        </p:nvSpPr>
        <p:spPr>
          <a:xfrm>
            <a:off x="1524000" y="5880566"/>
            <a:ext cx="9421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http://mikehadlow.blogspot.com/2013/10/rabbitmq-request-response-pattern.html</a:t>
            </a:r>
          </a:p>
        </p:txBody>
      </p:sp>
    </p:spTree>
    <p:extLst>
      <p:ext uri="{BB962C8B-B14F-4D97-AF65-F5344CB8AC3E}">
        <p14:creationId xmlns:p14="http://schemas.microsoft.com/office/powerpoint/2010/main" val="23829619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Design (multi-threading)</a:t>
            </a:r>
          </a:p>
        </p:txBody>
      </p:sp>
    </p:spTree>
    <p:extLst>
      <p:ext uri="{BB962C8B-B14F-4D97-AF65-F5344CB8AC3E}">
        <p14:creationId xmlns:p14="http://schemas.microsoft.com/office/powerpoint/2010/main" val="30580470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DF1BEB-55DD-484C-8074-B69BF150E326}"/>
              </a:ext>
            </a:extLst>
          </p:cNvPr>
          <p:cNvSpPr/>
          <p:nvPr/>
        </p:nvSpPr>
        <p:spPr>
          <a:xfrm>
            <a:off x="3810000" y="199783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www.cloudamqp.com/blog/2018-01-19-part4-rabbitmq-13-common-errors.html?utm_medium=email&amp;utm_campaign=13%20common%20RabbitMQ%20mistakes&amp;utm_content=13%20common%20RabbitMQ%20mistakes+CID_624bf38f44697616ac46d64498180791&amp;utm_source=Email%20marketing%20software&amp;utm_term=13%20common%20RabbitMQ%20Mistakes</a:t>
            </a:r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6989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282C6F5-DEE2-40F3-8A36-2D4CE7432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7B3DFE8-59AE-4F19-9663-949383DE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79309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1924AAF-8DE3-46C4-9A18-F65CE5C14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CCC18A9-3478-4677-8E13-5E2B3BA01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83111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8BE15AF-5E34-4548-8904-2522BC2F3D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4E563D-8817-4C69-A184-2FDEE0B5D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11135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40A9213A-2F24-499C-9BDE-E336B1F002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B66016C-AE18-4D4F-9309-9AB7575A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1273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intro slide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330" y="2356135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4" y="2640432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29" y="2514400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2324C91-9925-4737-987D-1C2CA197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 Queue Based</a:t>
            </a:r>
            <a:r>
              <a:rPr lang="zh-TW" altLang="en-US" dirty="0"/>
              <a:t> </a:t>
            </a:r>
            <a:r>
              <a:rPr lang="en-US" altLang="zh-TW" dirty="0"/>
              <a:t>RPC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7E3E55EE-FAAF-4C5F-96D0-921D1144B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928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8"/>
            <a:ext cx="8740142" cy="1270732"/>
          </a:xfrm>
        </p:spPr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Patterns: </a:t>
            </a:r>
            <a:r>
              <a:rPr lang="zh-TW" altLang="en-US" dirty="0"/>
              <a:t>集中管理 </a:t>
            </a:r>
            <a:r>
              <a:rPr lang="en-US" altLang="zh-TW" dirty="0"/>
              <a:t>vs </a:t>
            </a:r>
            <a:r>
              <a:rPr lang="zh-TW" altLang="en-US" dirty="0"/>
              <a:t>事件驅動</a:t>
            </a:r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4020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06" y="1878172"/>
            <a:ext cx="2238385" cy="5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56" y="275339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14" y="4387739"/>
            <a:ext cx="3241964" cy="8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384" y="1729263"/>
            <a:ext cx="2504177" cy="7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23" y="2966614"/>
            <a:ext cx="3353342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64" y="1876646"/>
            <a:ext cx="1579575" cy="63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281BA4E0-D2BF-497E-8B49-D07B37CF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94" y="404775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A1249879-0291-4602-BFE6-C27E79E9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13" y="4047751"/>
            <a:ext cx="1182374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8FA6AAC0-57B1-4741-A9B8-503F4608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05" y="2872090"/>
            <a:ext cx="1849545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D3BA7C2C-3BF6-477D-A9E8-A08AEFB9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27" y="1626975"/>
            <a:ext cx="1579731" cy="11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C827FAEB-6C6A-4880-862F-3FB44047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52" y="3830520"/>
            <a:ext cx="1700850" cy="1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25931" y="2420534"/>
            <a:ext cx="7394337" cy="856773"/>
          </a:xfrm>
        </p:spPr>
        <p:txBody>
          <a:bodyPr/>
          <a:lstStyle/>
          <a:p>
            <a:r>
              <a:rPr lang="en-US" sz="4853" dirty="0"/>
              <a:t>Demo: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7599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r>
              <a:rPr lang="en-US" altLang="zh-TW" dirty="0"/>
              <a:t>Microsoft MVP</a:t>
            </a:r>
          </a:p>
          <a:p>
            <a:r>
              <a:rPr lang="zh-TW" altLang="en-US" dirty="0"/>
              <a:t>曾任</a:t>
            </a:r>
            <a:r>
              <a:rPr lang="en-US" altLang="zh-TW" dirty="0"/>
              <a:t>:</a:t>
            </a:r>
            <a:r>
              <a:rPr lang="zh-TW" altLang="en-US" dirty="0"/>
              <a:t> 一宇數位科技 技術長</a:t>
            </a:r>
            <a:endParaRPr lang="en-US" altLang="zh-TW" dirty="0"/>
          </a:p>
          <a:p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講師、專欄作家</a:t>
            </a:r>
            <a:r>
              <a:rPr lang="en-US" altLang="zh-TW" dirty="0"/>
              <a:t>…</a:t>
            </a:r>
            <a:br>
              <a:rPr lang="en-US" altLang="zh-TW" dirty="0"/>
            </a:br>
            <a:endParaRPr lang="en-US" altLang="zh-TW" sz="1867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2055114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950035" y="2084173"/>
            <a:ext cx="8516036" cy="1162178"/>
          </a:xfrm>
        </p:spPr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r>
              <a:rPr lang="en-US" altLang="zh-TW" dirty="0"/>
              <a:t>(BASIC INTRODUCTION)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2833</TotalTime>
  <Words>712</Words>
  <Application>Microsoft Office PowerPoint</Application>
  <PresentationFormat>寬螢幕</PresentationFormat>
  <Paragraphs>90</Paragraphs>
  <Slides>37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6" baseType="lpstr"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Cross (Micro)Services Communication…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設計上的挑戰 (架構)</vt:lpstr>
      <vt:lpstr>PowerPoint 簡報</vt:lpstr>
      <vt:lpstr>PowerPoint 簡報</vt:lpstr>
      <vt:lpstr>PowerPoint 簡報</vt:lpstr>
      <vt:lpstr>PowerPoint 簡報</vt:lpstr>
      <vt:lpstr>PowerPoint 簡報</vt:lpstr>
      <vt:lpstr>實作範例 (.NET Standard 2.0)</vt:lpstr>
      <vt:lpstr>Requirement:</vt:lpstr>
      <vt:lpstr>Worker Design</vt:lpstr>
      <vt:lpstr>RPC Client Design</vt:lpstr>
      <vt:lpstr>Worker Design (multi-threading)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 intro slide</vt:lpstr>
      <vt:lpstr>Code Sample Title</vt:lpstr>
      <vt:lpstr>特別感謝</vt:lpstr>
      <vt:lpstr>Message Queue Based RPC</vt:lpstr>
      <vt:lpstr>PowerPoint 簡報</vt:lpstr>
      <vt:lpstr>Study4.TW</vt:lpstr>
      <vt:lpstr>特別感謝</vt:lpstr>
      <vt:lpstr>Demo: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20</cp:revision>
  <dcterms:created xsi:type="dcterms:W3CDTF">2018-01-09T22:22:16Z</dcterms:created>
  <dcterms:modified xsi:type="dcterms:W3CDTF">2018-09-22T08:16:30Z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